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Unknow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3687" y="3084992"/>
            <a:ext cx="8566652" cy="6416721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>
            <p:ph type="title"/>
          </p:nvPr>
        </p:nvSpPr>
        <p:spPr>
          <a:xfrm>
            <a:off x="-1221904" y="-670450"/>
            <a:ext cx="10464801" cy="3302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Prokaryote and Eukaryote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831384" y="2506504"/>
            <a:ext cx="10464801" cy="11303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Gabriela, Nico and Stephanie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xfrm>
            <a:off x="-990629" y="790917"/>
            <a:ext cx="11099801" cy="2159001"/>
          </a:xfrm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19">
                <a:solidFill>
                  <a:srgbClr val="FFFFFF"/>
                </a:solidFill>
              </a:rPr>
              <a:t>Cilia vs flagella</a:t>
            </a:r>
            <a:endParaRPr sz="6719">
              <a:solidFill>
                <a:srgbClr val="FFFFFF"/>
              </a:solidFill>
            </a:endParaRP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xfrm>
            <a:off x="952500" y="-189707"/>
            <a:ext cx="11099800" cy="62865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Cilia are short and there are many cilia per cell. While, flagella are bigger and there are only a few flagella per cell.</a:t>
            </a:r>
          </a:p>
        </p:txBody>
      </p:sp>
      <p:pic>
        <p:nvPicPr>
          <p:cNvPr id="70" name="800px-flagellum-beatin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72542" y="4050251"/>
            <a:ext cx="7391651" cy="5543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xfrm>
            <a:off x="-1574763" y="254000"/>
            <a:ext cx="11099801" cy="2159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Prokaryote?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457200">
              <a:lnSpc>
                <a:spcPts val="72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-A one celled organism </a:t>
            </a:r>
            <a:endParaRPr sz="47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0" indent="0" defTabSz="457200">
              <a:lnSpc>
                <a:spcPts val="72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-No nucleus or membrane</a:t>
            </a:r>
            <a:endParaRPr sz="47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0" indent="0" defTabSz="457200">
              <a:lnSpc>
                <a:spcPts val="72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-Prokaryote are filled with cytoplasm</a:t>
            </a:r>
            <a:endParaRPr sz="47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0" indent="0" defTabSz="457200">
              <a:lnSpc>
                <a:spcPts val="72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-The only internal structure that exist in prokaryote are ribosomes, which gives protein to the organism.</a:t>
            </a:r>
            <a:endParaRPr sz="47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0" indent="0" defTabSz="457200">
              <a:lnSpc>
                <a:spcPts val="72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-Prokaryote includes Archea, Bacteria and cyanobacteria.</a:t>
            </a:r>
            <a:endParaRPr sz="47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0" indent="0" defTabSz="457200">
              <a:lnSpc>
                <a:spcPts val="43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97181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ex: </a:t>
            </a:r>
            <a:r>
              <a:rPr b="1" sz="2300">
                <a:solidFill>
                  <a:srgbClr val="97181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Cyanobacteria-First bacteria</a:t>
            </a:r>
          </a:p>
        </p:txBody>
      </p:sp>
      <p:pic>
        <p:nvPicPr>
          <p:cNvPr id="38" name="Unknown-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3934" y="354801"/>
            <a:ext cx="5472767" cy="30263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3605081" y="3261651"/>
            <a:ext cx="11099801" cy="2159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Eukaryote?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1349342" y="4031966"/>
            <a:ext cx="11099801" cy="6286501"/>
          </a:xfrm>
          <a:prstGeom prst="rect">
            <a:avLst/>
          </a:prstGeom>
        </p:spPr>
        <p:txBody>
          <a:bodyPr/>
          <a:lstStyle/>
          <a:p>
            <a:pPr lvl="0" marL="0" indent="0" defTabSz="457200">
              <a:lnSpc>
                <a:spcPts val="7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Eukaryote is an organism that contains a nucleus and other organelles.Eukaryote includes all living organisms.</a:t>
            </a:r>
            <a:endParaRPr sz="4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0" indent="0" defTabSz="457200">
              <a:lnSpc>
                <a:spcPts val="59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7181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Ex:</a:t>
            </a:r>
            <a:r>
              <a:rPr b="1" sz="3600">
                <a:solidFill>
                  <a:srgbClr val="97181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Plant,animals,fungi</a:t>
            </a:r>
          </a:p>
        </p:txBody>
      </p:sp>
      <p:pic>
        <p:nvPicPr>
          <p:cNvPr id="42" name="huge.96.48148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524" y="256548"/>
            <a:ext cx="5715001" cy="5245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3945" y="3898555"/>
            <a:ext cx="6478282" cy="3671026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>
            <p:ph type="title"/>
          </p:nvPr>
        </p:nvSpPr>
        <p:spPr>
          <a:xfrm>
            <a:off x="952500" y="918754"/>
            <a:ext cx="11099800" cy="2159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Main differences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57200">
              <a:lnSpc>
                <a:spcPts val="6000"/>
              </a:lnSpc>
              <a:spcBef>
                <a:spcPts val="0"/>
              </a:spcBef>
              <a:buSzTx/>
              <a:buNone/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The main difference between prokaryote and eukaryote is that prokaryote does not contains a nucleus or membrane organelles and eukaryote does.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xfrm>
            <a:off x="952500" y="484107"/>
            <a:ext cx="11099800" cy="2159001"/>
          </a:xfrm>
          <a:prstGeom prst="rect">
            <a:avLst/>
          </a:prstGeom>
        </p:spPr>
        <p:txBody>
          <a:bodyPr/>
          <a:lstStyle/>
          <a:p>
            <a:pPr lvl="0" algn="l" defTabSz="457200">
              <a:lnSpc>
                <a:spcPts val="6000"/>
              </a:lnSpc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 plant, animal, and bacterial cells compare in size?</a:t>
            </a:r>
            <a:endParaRPr sz="37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4" algn="l" defTabSz="457200">
              <a:lnSpc>
                <a:spcPts val="5500"/>
              </a:lnSpc>
              <a:defRPr sz="1800">
                <a:solidFill>
                  <a:srgbClr val="000000"/>
                </a:solidFill>
              </a:defRPr>
            </a:pPr>
            <a:endParaRPr sz="33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xfrm>
            <a:off x="1336012" y="-93787"/>
            <a:ext cx="11099801" cy="62865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Plant and animal cells are larger than bacterial cells. Animal cells range from 10 to 30 micrometers and plant cells from 10 to 100. Bacterial cells are only 2 micrometers or less.</a:t>
            </a:r>
          </a:p>
        </p:txBody>
      </p:sp>
      <p:pic>
        <p:nvPicPr>
          <p:cNvPr id="50" name="717248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8531" y="4580747"/>
            <a:ext cx="5767739" cy="47632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xfrm>
            <a:off x="952500" y="969889"/>
            <a:ext cx="11099800" cy="2159001"/>
          </a:xfrm>
          <a:prstGeom prst="rect">
            <a:avLst/>
          </a:prstGeom>
        </p:spPr>
        <p:txBody>
          <a:bodyPr/>
          <a:lstStyle>
            <a:lvl1pPr algn="l" defTabSz="306324">
              <a:lnSpc>
                <a:spcPts val="6700"/>
              </a:lnSpc>
              <a:defRPr sz="4757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57">
                <a:solidFill>
                  <a:srgbClr val="FFFFFF"/>
                </a:solidFill>
              </a:rPr>
              <a:t>How do plants, animal, and bacterial cells alike and different?</a:t>
            </a:r>
            <a:endParaRPr sz="4757">
              <a:solidFill>
                <a:srgbClr val="FFFFFF"/>
              </a:solidFill>
            </a:endParaRP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568987" y="2597150"/>
            <a:ext cx="11099801" cy="6286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The plant cell is rectangular and has a cell wall and has a larger vacuole. Unlike in animal cells the centrioles are only present in lower plant forms. And the plant cell has plastids, the animal cell does not. 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Bacterial cell is prokaryotic and the plastids, mitochondria and other cell organelles are absent. The bacterial cell does not have chloroplast.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457200">
              <a:lnSpc>
                <a:spcPts val="7700"/>
              </a:lnSpc>
              <a:defRPr sz="5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What organelles are found only in plants?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xfrm>
            <a:off x="466717" y="1733550"/>
            <a:ext cx="11099801" cy="6286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500">
                <a:solidFill>
                  <a:srgbClr val="FFFFFF"/>
                </a:solidFill>
              </a:rPr>
              <a:t>Chloroplast(^)</a:t>
            </a:r>
            <a:endParaRPr sz="55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500">
                <a:solidFill>
                  <a:srgbClr val="FFFFFF"/>
                </a:solidFill>
              </a:rPr>
              <a:t> The central vacuole</a:t>
            </a:r>
            <a:endParaRPr sz="55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500">
                <a:solidFill>
                  <a:srgbClr val="FFFFFF"/>
                </a:solidFill>
              </a:rPr>
              <a:t>Cell walls</a:t>
            </a:r>
          </a:p>
        </p:txBody>
      </p:sp>
      <p:pic>
        <p:nvPicPr>
          <p:cNvPr id="57" name="Parts-of-a-Plant-Cell-779x102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84671" y="2272217"/>
            <a:ext cx="4782408" cy="6286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xfrm>
            <a:off x="952500" y="-257350"/>
            <a:ext cx="11099800" cy="2159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In animals?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xfrm>
            <a:off x="492285" y="947000"/>
            <a:ext cx="6836522" cy="7859600"/>
          </a:xfrm>
          <a:prstGeom prst="rect">
            <a:avLst/>
          </a:prstGeom>
        </p:spPr>
        <p:txBody>
          <a:bodyPr/>
          <a:lstStyle/>
          <a:p>
            <a:pPr lvl="0" marL="311150" indent="-311150" defTabSz="40894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endParaRPr sz="2660">
              <a:solidFill>
                <a:srgbClr val="FFFFFF"/>
              </a:solidFill>
            </a:endParaRPr>
          </a:p>
          <a:p>
            <a:pPr lvl="0" marL="311150" indent="-311150" defTabSz="40894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2660">
                <a:solidFill>
                  <a:srgbClr val="FFFFFF"/>
                </a:solidFill>
              </a:rPr>
              <a:t>-Centriole (found in the cytoplasm, functions in the division of animal cells)</a:t>
            </a:r>
            <a:endParaRPr sz="2660">
              <a:solidFill>
                <a:srgbClr val="FFFFFF"/>
              </a:solidFill>
            </a:endParaRPr>
          </a:p>
          <a:p>
            <a:pPr lvl="0" marL="311150" indent="-311150" defTabSz="40894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2660">
                <a:solidFill>
                  <a:srgbClr val="FFFFFF"/>
                </a:solidFill>
              </a:rPr>
              <a:t>-Cilia (hair-like structures, mucus in lungs or eggs in oviduct)</a:t>
            </a:r>
            <a:endParaRPr sz="2660">
              <a:solidFill>
                <a:srgbClr val="FFFFFF"/>
              </a:solidFill>
            </a:endParaRPr>
          </a:p>
          <a:p>
            <a:pPr lvl="0" marL="311150" indent="-311150" defTabSz="40894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2660">
                <a:solidFill>
                  <a:srgbClr val="FFFFFF"/>
                </a:solidFill>
              </a:rPr>
              <a:t>-Flagella (similar to the cilia, movement)</a:t>
            </a:r>
            <a:endParaRPr sz="2660">
              <a:solidFill>
                <a:srgbClr val="FFFFFF"/>
              </a:solidFill>
            </a:endParaRPr>
          </a:p>
          <a:p>
            <a:pPr lvl="0" marL="311150" indent="-311150" defTabSz="40894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2660">
                <a:solidFill>
                  <a:srgbClr val="FFFFFF"/>
                </a:solidFill>
              </a:rPr>
              <a:t>-Cytoskeleton (fills the cytoplasm, only in eukaryotic cells)</a:t>
            </a:r>
            <a:endParaRPr sz="2660">
              <a:solidFill>
                <a:srgbClr val="FFFFFF"/>
              </a:solidFill>
            </a:endParaRPr>
          </a:p>
          <a:p>
            <a:pPr lvl="0" marL="311150" indent="-311150" defTabSz="40894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2660">
                <a:solidFill>
                  <a:srgbClr val="FFFFFF"/>
                </a:solidFill>
              </a:rPr>
              <a:t>-Microfilaments (protein fibers, like actin and myosin)</a:t>
            </a:r>
            <a:endParaRPr sz="2660">
              <a:solidFill>
                <a:srgbClr val="FFFFFF"/>
              </a:solidFill>
            </a:endParaRPr>
          </a:p>
          <a:p>
            <a:pPr lvl="0" marL="311150" indent="-311150" defTabSz="40894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2660">
                <a:solidFill>
                  <a:srgbClr val="FFFFFF"/>
                </a:solidFill>
              </a:rPr>
              <a:t>-Microtubules (long round tubes)</a:t>
            </a:r>
            <a:endParaRPr sz="2660">
              <a:solidFill>
                <a:srgbClr val="FFFFFF"/>
              </a:solidFill>
            </a:endParaRPr>
          </a:p>
          <a:p>
            <a:pPr lvl="0" marL="311150" indent="-311150" defTabSz="40894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2660">
                <a:solidFill>
                  <a:srgbClr val="FFFFFF"/>
                </a:solidFill>
              </a:rPr>
              <a:t>-Intermediate filaments (made of proteins, strength to the cytoplasm)</a:t>
            </a:r>
          </a:p>
        </p:txBody>
      </p:sp>
      <p:pic>
        <p:nvPicPr>
          <p:cNvPr id="61" name="5f38fc3ce20c9b6deb0613f73c82e03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33327" y="2215578"/>
            <a:ext cx="5797080" cy="53224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xfrm>
            <a:off x="55041" y="254000"/>
            <a:ext cx="12332233" cy="2159000"/>
          </a:xfrm>
          <a:prstGeom prst="rect">
            <a:avLst/>
          </a:prstGeom>
        </p:spPr>
        <p:txBody>
          <a:bodyPr/>
          <a:lstStyle/>
          <a:p>
            <a:pPr lvl="0" defTabSz="292100">
              <a:defRPr sz="1800">
                <a:solidFill>
                  <a:srgbClr val="000000"/>
                </a:solidFill>
              </a:defRPr>
            </a:pPr>
            <a:endParaRPr sz="4000">
              <a:solidFill>
                <a:srgbClr val="FFFFFF"/>
              </a:solidFill>
            </a:endParaRPr>
          </a:p>
          <a:p>
            <a:pPr lvl="0" defTabSz="292100">
              <a:defRPr sz="1800">
                <a:solidFill>
                  <a:srgbClr val="000000"/>
                </a:solidFill>
              </a:defRPr>
            </a:pPr>
            <a:r>
              <a:rPr sz="4650">
                <a:solidFill>
                  <a:srgbClr val="FFFFFF"/>
                </a:solidFill>
              </a:rPr>
              <a:t>Bacterial vs plant cell walls </a:t>
            </a:r>
            <a:endParaRPr sz="4650">
              <a:solidFill>
                <a:srgbClr val="FFFFFF"/>
              </a:solidFill>
            </a:endParaRP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xfrm>
            <a:off x="-44632" y="429608"/>
            <a:ext cx="11099801" cy="628650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Bacterial cell walls are different from the plant cell wall because the bacterial cell wall contain peptidoglycan, helps the cell wall be firm; small particles cannot pass through it. While the bacterial cell wall protects the bacteria from pressure. </a:t>
            </a:r>
          </a:p>
        </p:txBody>
      </p:sp>
      <p:pic>
        <p:nvPicPr>
          <p:cNvPr id="65" name="Average_prokaryote_cell-_en.sv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291" y="4285847"/>
            <a:ext cx="6992914" cy="569216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Plant_cell_structur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30983" y="5082760"/>
            <a:ext cx="5148540" cy="40983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